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handoutMasterIdLst>
    <p:handoutMasterId r:id="rId22"/>
  </p:handoutMasterIdLst>
  <p:sldIdLst>
    <p:sldId id="256" r:id="rId2"/>
    <p:sldId id="365" r:id="rId3"/>
    <p:sldId id="366" r:id="rId4"/>
    <p:sldId id="368" r:id="rId5"/>
    <p:sldId id="371" r:id="rId6"/>
    <p:sldId id="373" r:id="rId7"/>
    <p:sldId id="398" r:id="rId8"/>
    <p:sldId id="396" r:id="rId9"/>
    <p:sldId id="386" r:id="rId10"/>
    <p:sldId id="381" r:id="rId11"/>
    <p:sldId id="385" r:id="rId12"/>
    <p:sldId id="394" r:id="rId13"/>
    <p:sldId id="400" r:id="rId14"/>
    <p:sldId id="401" r:id="rId15"/>
    <p:sldId id="391" r:id="rId16"/>
    <p:sldId id="392" r:id="rId17"/>
    <p:sldId id="305" r:id="rId18"/>
    <p:sldId id="383" r:id="rId19"/>
    <p:sldId id="397" r:id="rId20"/>
  </p:sldIdLst>
  <p:sldSz cx="9144000" cy="6858000" type="screen4x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08A69B4-E4F7-4055-8E95-A8F99C515CB3}">
          <p14:sldIdLst>
            <p14:sldId id="256"/>
            <p14:sldId id="365"/>
            <p14:sldId id="366"/>
            <p14:sldId id="368"/>
            <p14:sldId id="371"/>
            <p14:sldId id="373"/>
            <p14:sldId id="398"/>
            <p14:sldId id="396"/>
            <p14:sldId id="386"/>
            <p14:sldId id="381"/>
            <p14:sldId id="385"/>
            <p14:sldId id="394"/>
            <p14:sldId id="400"/>
            <p14:sldId id="401"/>
            <p14:sldId id="391"/>
            <p14:sldId id="392"/>
            <p14:sldId id="305"/>
            <p14:sldId id="383"/>
            <p14:sldId id="3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нева Марина Александровна" initials="КМА" lastIdx="0" clrIdx="0">
    <p:extLst>
      <p:ext uri="{19B8F6BF-5375-455C-9EA6-DF929625EA0E}">
        <p15:presenceInfo xmlns:p15="http://schemas.microsoft.com/office/powerpoint/2012/main" userId="S-1-5-21-3459247-3763285414-3421907777-93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FFFF99"/>
    <a:srgbClr val="E7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69" autoAdjust="0"/>
    <p:restoredTop sz="93772" autoAdjust="0"/>
  </p:normalViewPr>
  <p:slideViewPr>
    <p:cSldViewPr snapToGrid="0">
      <p:cViewPr varScale="1">
        <p:scale>
          <a:sx n="84" d="100"/>
          <a:sy n="84" d="100"/>
        </p:scale>
        <p:origin x="60" y="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99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34734-E47F-45CC-A16E-59BA491C37E5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1906E-761F-4C99-A1C4-8312A7F6A7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077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57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2"/>
            <a:ext cx="2946400" cy="4957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6E7A0-C9D5-494E-BB20-BA0075E22D1E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1236663"/>
            <a:ext cx="4438650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52398"/>
            <a:ext cx="5438775" cy="388717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486"/>
            <a:ext cx="2946400" cy="4957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486"/>
            <a:ext cx="2946400" cy="4957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41487-660D-4BBB-84A9-19BC9F1E0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242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0767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3082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5468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275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702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0681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7072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9656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9893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8086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455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06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578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835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468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342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987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2327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66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969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107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285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99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126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18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466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575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19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114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236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48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7A5E2-C01A-4555-AD64-83F02BC21F8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895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4493" y="1465730"/>
            <a:ext cx="8386011" cy="3482090"/>
          </a:xfrm>
        </p:spPr>
        <p:txBody>
          <a:bodyPr>
            <a:normAutofit fontScale="90000"/>
          </a:bodyPr>
          <a:lstStyle/>
          <a:p>
            <a:pPr>
              <a:lnSpc>
                <a:spcPct val="114000"/>
              </a:lnSpc>
            </a:pPr>
            <a:r>
              <a:rPr lang="ru-RU" sz="2700" b="1" i="1" dirty="0" smtClean="0">
                <a:effectLst>
                  <a:reflection endPos="0" dist="50800" dir="5400000" sy="-100000" algn="bl" rotWithShape="0"/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ОСНОВНЫЕ НАРУШЕНИЯ, </a:t>
            </a:r>
            <a:br>
              <a:rPr lang="ru-RU" sz="2700" b="1" i="1" dirty="0" smtClean="0">
                <a:effectLst>
                  <a:reflection endPos="0" dist="50800" dir="5400000" sy="-100000" algn="bl" rotWithShape="0"/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700" b="1" i="1" dirty="0" smtClean="0">
                <a:effectLst>
                  <a:reflection endPos="0" dist="50800" dir="5400000" sy="-100000" algn="bl" rotWithShape="0"/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ВЫЯВЛЯЕМЫЕ ДЕПАРТАМЕНТОМ ГОСУДАРСТВЕННЫХ ЗАКУПОК СВЕРДЛОВСКОЙ ОБЛАСТИ ПРИ РАССМОТРЕНИИ ЗАЯВОК ЗАКАЗЧИКОВ ПО ЗАКУПКАМ ЛЕКАРСТВЕННЫХ ПРЕПАРАТОВ И ИЗДЕЛИЙ МЕДИЦИНСКОГО НАЗНАЧЕНИЯ</a:t>
            </a:r>
            <a:r>
              <a:rPr lang="ru-RU" sz="2700" b="1" dirty="0" smtClean="0">
                <a:effectLst>
                  <a:reflection endPos="0" dist="50800" dir="5400000" sy="-100000" algn="bl" rotWithShape="0"/>
                </a:effectLst>
                <a:latin typeface="+mn-lt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sz="2700" b="1" dirty="0" smtClean="0">
                <a:effectLst>
                  <a:reflection endPos="0" dist="50800" dir="5400000" sy="-100000" algn="bl" rotWithShape="0"/>
                </a:effectLst>
                <a:latin typeface="+mn-lt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700" b="1" dirty="0">
                <a:effectLst>
                  <a:reflection endPos="0" dist="50800" dir="5400000" sy="-100000" algn="bl" rotWithShape="0"/>
                </a:effectLst>
                <a:latin typeface="+mn-lt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sz="2700" b="1" dirty="0">
                <a:effectLst>
                  <a:reflection endPos="0" dist="50800" dir="5400000" sy="-100000" algn="bl" rotWithShape="0"/>
                </a:effectLst>
                <a:latin typeface="+mn-lt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endParaRPr lang="ru-RU" sz="2000" b="1" dirty="0">
              <a:effectLst>
                <a:reflection endPos="0" dist="50800" dir="5400000" sy="-100000" algn="bl" rotWithShape="0"/>
              </a:effectLst>
              <a:latin typeface="+mn-lt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7885" y="56800"/>
            <a:ext cx="7280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Департамент государственных закупок Свердловской области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74493" y="5304274"/>
            <a:ext cx="83860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effectLst>
                  <a:reflection endPos="0" dist="50800" dir="5400000" sy="-100000" algn="bl" rotWithShape="0"/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Консультант </a:t>
            </a:r>
            <a:r>
              <a:rPr lang="ru-RU" b="1" dirty="0">
                <a:effectLst>
                  <a:reflection endPos="0" dist="50800" dir="5400000" sy="-100000" algn="bl" rotWithShape="0"/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отдела </a:t>
            </a:r>
            <a:r>
              <a:rPr lang="ru-RU" b="1" dirty="0" smtClean="0">
                <a:effectLst>
                  <a:reflection endPos="0" dist="50800" dir="5400000" sy="-100000" algn="bl" rotWithShape="0"/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конкурентных процедур </a:t>
            </a:r>
          </a:p>
          <a:p>
            <a:pPr algn="ctr"/>
            <a:r>
              <a:rPr lang="ru-RU" b="1" dirty="0" smtClean="0">
                <a:effectLst>
                  <a:reflection endPos="0" dist="50800" dir="5400000" sy="-100000" algn="bl" rotWithShape="0"/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Департамента </a:t>
            </a:r>
            <a:r>
              <a:rPr lang="ru-RU" b="1" dirty="0">
                <a:effectLst>
                  <a:reflection endPos="0" dist="50800" dir="5400000" sy="-100000" algn="bl" rotWithShape="0"/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государственных закупок Свердловской области</a:t>
            </a:r>
            <a:br>
              <a:rPr lang="ru-RU" b="1" dirty="0">
                <a:effectLst>
                  <a:reflection endPos="0" dist="50800" dir="5400000" sy="-100000" algn="bl" rotWithShape="0"/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 smtClean="0">
                <a:effectLst>
                  <a:reflection endPos="0" dist="50800" dir="5400000" sy="-100000" algn="bl" rotWithShape="0"/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Чеснова Наталья Владимировна</a:t>
            </a:r>
            <a:endParaRPr lang="ru-RU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73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1417033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728074"/>
              </p:ext>
            </p:extLst>
          </p:nvPr>
        </p:nvGraphicFramePr>
        <p:xfrm>
          <a:off x="390238" y="1674823"/>
          <a:ext cx="8372524" cy="4430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661">
                  <a:extLst>
                    <a:ext uri="{9D8B030D-6E8A-4147-A177-3AD203B41FA5}">
                      <a16:colId xmlns:a16="http://schemas.microsoft.com/office/drawing/2014/main" val="1772815151"/>
                    </a:ext>
                  </a:extLst>
                </a:gridCol>
                <a:gridCol w="2476562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  <a:gridCol w="3286301">
                  <a:extLst>
                    <a:ext uri="{9D8B030D-6E8A-4147-A177-3AD203B41FA5}">
                      <a16:colId xmlns:a16="http://schemas.microsoft.com/office/drawing/2014/main" val="3823563388"/>
                    </a:ext>
                  </a:extLst>
                </a:gridCol>
              </a:tblGrid>
              <a:tr h="678412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НАРУШЕНИЕ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КВАЛИФИКАЦИЯ НАРУШЕНИЯ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РЕКОМЕНДАЦИЯ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105412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Использование слов в наименовании показателя: не более, не менее, должен быть и т.п. 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Несоответствие Части </a:t>
                      </a:r>
                      <a:r>
                        <a:rPr lang="en-US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II</a:t>
                      </a:r>
                      <a:r>
                        <a:rPr lang="en-US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«Описание объекта закупки» Инструкции 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 более, не менее и т.п. указывать только в содержании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показателя;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 использовать слова должен быть и т.п.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3125949"/>
                  </a:ext>
                </a:extLst>
              </a:tr>
              <a:tr h="105412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При указании диапазонов использование слов: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от …до, не более, не менее, в пределах. 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Несоответствие Части </a:t>
                      </a:r>
                      <a:r>
                        <a:rPr lang="en-US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II</a:t>
                      </a:r>
                      <a:r>
                        <a:rPr lang="en-US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«Описание объекта закупки» Инструкции </a:t>
                      </a:r>
                      <a:endParaRPr lang="ru-RU" sz="1500" b="0" dirty="0" smtClean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  <a:p>
                      <a:pPr algn="l"/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 диапазонными значениями использовать только слова: не уже,  не шире.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2372412"/>
                  </a:ext>
                </a:extLst>
              </a:tr>
              <a:tr h="1341749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Использование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произвольных аббревиатур, сокращений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Введение в заблуждение участников закупки относительно потребности заказчика, ст. 7 Закона о контрактной системе</a:t>
                      </a:r>
                    </a:p>
                    <a:p>
                      <a:pPr algn="l"/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Указывать перечень примененных аббревиатур и сокращений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381015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14156" y="205137"/>
            <a:ext cx="43300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ЗАЯВКИ ЗАКАЗЧИКОВ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 ЗАКУПКАМ ИМН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Лента лицом вниз 7"/>
          <p:cNvSpPr/>
          <p:nvPr/>
        </p:nvSpPr>
        <p:spPr>
          <a:xfrm>
            <a:off x="5844209" y="0"/>
            <a:ext cx="3308791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Часть </a:t>
            </a:r>
            <a:r>
              <a:rPr lang="en-US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II </a:t>
            </a:r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«Описание объекта закупки»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17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1417033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028409"/>
              </p:ext>
            </p:extLst>
          </p:nvPr>
        </p:nvGraphicFramePr>
        <p:xfrm>
          <a:off x="390238" y="1674823"/>
          <a:ext cx="8372524" cy="5044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2942">
                  <a:extLst>
                    <a:ext uri="{9D8B030D-6E8A-4147-A177-3AD203B41FA5}">
                      <a16:colId xmlns:a16="http://schemas.microsoft.com/office/drawing/2014/main" val="1772815151"/>
                    </a:ext>
                  </a:extLst>
                </a:gridCol>
                <a:gridCol w="2446020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  <a:gridCol w="3733562">
                  <a:extLst>
                    <a:ext uri="{9D8B030D-6E8A-4147-A177-3AD203B41FA5}">
                      <a16:colId xmlns:a16="http://schemas.microsoft.com/office/drawing/2014/main" val="3823563388"/>
                    </a:ext>
                  </a:extLst>
                </a:gridCol>
              </a:tblGrid>
              <a:tr h="672979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НАРУШЕНИЕ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КВАЛИФИКАЦИЯ НАРУШЕНИЯ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РЕКОМЕНДАЦИЯ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1224554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Указание торгового знака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Ст. 33 закона о контрактной системе 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Использовать слова «или эквивалент» и установить параметры эквивалентности или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Обосновать в соответствии с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ч. 1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ст. 33 Закона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о контрактной системе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3125949"/>
                  </a:ext>
                </a:extLst>
              </a:tr>
              <a:tr h="1045684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Указание точных значений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Ст. 33 закона о контрактной системе </a:t>
                      </a:r>
                    </a:p>
                    <a:p>
                      <a:pPr algn="l"/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Использовать минимальные или максимальные значения характеристик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2372412"/>
                  </a:ext>
                </a:extLst>
              </a:tr>
              <a:tr h="1045684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Указание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чрезмерных требований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Ст. 33 закона о контрактной системе, ч.1 ст.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17 Закона о защите конкуренции</a:t>
                      </a: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</a:p>
                    <a:p>
                      <a:pPr algn="l"/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Указывать функциональные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характеристики, имеющие значение для заказчика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3810153"/>
                  </a:ext>
                </a:extLst>
              </a:tr>
              <a:tr h="1045684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Указание </a:t>
                      </a:r>
                      <a:r>
                        <a:rPr lang="ru-RU" sz="1500" b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неоднозначных значений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Ст. 33 закона о контрактной системе </a:t>
                      </a:r>
                    </a:p>
                    <a:p>
                      <a:pPr algn="l"/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Исключить двусмысленность значений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endParaRPr lang="ru-RU" sz="1500" b="0" kern="1200" dirty="0" smtClean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1741118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14156" y="205137"/>
            <a:ext cx="43300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ЗАЯВКИ ЗАКАЗЧИКОВ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 ЗАКУПКАМ ИМН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Лента лицом вниз 7"/>
          <p:cNvSpPr/>
          <p:nvPr/>
        </p:nvSpPr>
        <p:spPr>
          <a:xfrm>
            <a:off x="5844209" y="0"/>
            <a:ext cx="3308791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Часть </a:t>
            </a:r>
            <a:r>
              <a:rPr lang="en-US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II </a:t>
            </a:r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«Описание объекта закупки»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6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1417033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487867"/>
              </p:ext>
            </p:extLst>
          </p:nvPr>
        </p:nvGraphicFramePr>
        <p:xfrm>
          <a:off x="390238" y="1674823"/>
          <a:ext cx="8372524" cy="4658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8574">
                  <a:extLst>
                    <a:ext uri="{9D8B030D-6E8A-4147-A177-3AD203B41FA5}">
                      <a16:colId xmlns:a16="http://schemas.microsoft.com/office/drawing/2014/main" val="1772815151"/>
                    </a:ext>
                  </a:extLst>
                </a:gridCol>
                <a:gridCol w="2777649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  <a:gridCol w="3286301">
                  <a:extLst>
                    <a:ext uri="{9D8B030D-6E8A-4147-A177-3AD203B41FA5}">
                      <a16:colId xmlns:a16="http://schemas.microsoft.com/office/drawing/2014/main" val="3823563388"/>
                    </a:ext>
                  </a:extLst>
                </a:gridCol>
              </a:tblGrid>
              <a:tr h="678412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НАРУШЕНИЕ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КВАЛИФИКАЦИЯ НАРУШЕНИЯ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РЕКОМЕНДАЦИЯ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105412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Указание требований, не являющихся функциональными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характеристиками</a:t>
                      </a: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Ст. 33 закона о контрактной системе </a:t>
                      </a:r>
                    </a:p>
                    <a:p>
                      <a:pPr algn="l"/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 включать в Часть II «Описание объекта закупки»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3125949"/>
                  </a:ext>
                </a:extLst>
              </a:tr>
              <a:tr h="105412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Нарушена логика при установлении содержания показателя, установлены противоречивые требования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Введение в заблуждение участников закупки относительно потребности заказчика, ст. 7 Закона о контрактной системе</a:t>
                      </a:r>
                    </a:p>
                    <a:p>
                      <a:pPr algn="l"/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Внимательно устанавливать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содержание (значение) показателей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2372412"/>
                  </a:ext>
                </a:extLst>
              </a:tr>
              <a:tr h="105412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Отсутствует: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указание на шкалу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Введение в заблуждение участников закупки относительно потребности заказчика, ст. 7 Закона о контрактной системе</a:t>
                      </a:r>
                    </a:p>
                    <a:p>
                      <a:pPr algn="l"/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Указывать единицы измерения, указание на шкалу (в соответствии с национальными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стандартами)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381015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14156" y="205137"/>
            <a:ext cx="43300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ЗАЯВКИ ЗАКАЗЧИКОВ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 ЗАКУПКАМ ИМН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Лента лицом вниз 7"/>
          <p:cNvSpPr/>
          <p:nvPr/>
        </p:nvSpPr>
        <p:spPr>
          <a:xfrm>
            <a:off x="5844209" y="0"/>
            <a:ext cx="3308791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Часть </a:t>
            </a:r>
            <a:r>
              <a:rPr lang="en-US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II </a:t>
            </a:r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«Описание объекта закупки»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87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1417033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558425"/>
              </p:ext>
            </p:extLst>
          </p:nvPr>
        </p:nvGraphicFramePr>
        <p:xfrm>
          <a:off x="390238" y="1674823"/>
          <a:ext cx="8372524" cy="4430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1020">
                  <a:extLst>
                    <a:ext uri="{9D8B030D-6E8A-4147-A177-3AD203B41FA5}">
                      <a16:colId xmlns:a16="http://schemas.microsoft.com/office/drawing/2014/main" val="1772815151"/>
                    </a:ext>
                  </a:extLst>
                </a:gridCol>
                <a:gridCol w="2530802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  <a:gridCol w="3710702">
                  <a:extLst>
                    <a:ext uri="{9D8B030D-6E8A-4147-A177-3AD203B41FA5}">
                      <a16:colId xmlns:a16="http://schemas.microsoft.com/office/drawing/2014/main" val="3823563388"/>
                    </a:ext>
                  </a:extLst>
                </a:gridCol>
              </a:tblGrid>
              <a:tr h="678412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НАРУШЕНИЕ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КВАЛИФИКАЦИЯ НАРУШЕНИЯ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РЕКОМЕНДАЦИЯ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105412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Закупка медицинского оборудования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и расходных материалов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Ч.3 ст. 17 Закона о защите конкуренции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-не объединять</a:t>
                      </a:r>
                    </a:p>
                    <a:p>
                      <a:pPr algn="l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 указывать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, что  расходный материал закупается в количестве, необходимом для ввода в эксплуатацию, обучению правилам эксплуатации и инструктажу специалистов заказчика 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3125949"/>
                  </a:ext>
                </a:extLst>
              </a:tr>
              <a:tr h="105412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Среди медицинских изделий – товар, не являющийся медицинским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изделием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Необоснованное отклонение заявки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участника, не предоставившего регистрационное удостоверение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 не объединять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указывать, что товар не является медицинским изделием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и в отношении него не требуется предоставление РУ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2372412"/>
                  </a:ext>
                </a:extLst>
              </a:tr>
              <a:tr h="105412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 установлены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гарантийные требования 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Ч. 4 ст.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33 Закона о контрактной системе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Устанавливать в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документации, указывать в запросе ценовой информации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381015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14156" y="205137"/>
            <a:ext cx="43300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ЗАЯВКИ ЗАКАЗЧИКОВ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 ЗАКУПКАМ ИМН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Лента лицом вниз 7"/>
          <p:cNvSpPr/>
          <p:nvPr/>
        </p:nvSpPr>
        <p:spPr>
          <a:xfrm>
            <a:off x="5844209" y="0"/>
            <a:ext cx="3308791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Часть </a:t>
            </a:r>
            <a:r>
              <a:rPr lang="en-US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II </a:t>
            </a:r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«Описание объекта закупки»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16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1417033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962285"/>
              </p:ext>
            </p:extLst>
          </p:nvPr>
        </p:nvGraphicFramePr>
        <p:xfrm>
          <a:off x="390238" y="1674822"/>
          <a:ext cx="8372524" cy="4588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3012">
                  <a:extLst>
                    <a:ext uri="{9D8B030D-6E8A-4147-A177-3AD203B41FA5}">
                      <a16:colId xmlns:a16="http://schemas.microsoft.com/office/drawing/2014/main" val="1772815151"/>
                    </a:ext>
                  </a:extLst>
                </a:gridCol>
                <a:gridCol w="2125980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  <a:gridCol w="3493532">
                  <a:extLst>
                    <a:ext uri="{9D8B030D-6E8A-4147-A177-3AD203B41FA5}">
                      <a16:colId xmlns:a16="http://schemas.microsoft.com/office/drawing/2014/main" val="3823563388"/>
                    </a:ext>
                  </a:extLst>
                </a:gridCol>
              </a:tblGrid>
              <a:tr h="810539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НАРУШЕНИЕ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КВАЛИФИКАЦИЯ НАРУШЕНИЯ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РЕКОМЕНДАЦИЯ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125942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Указание на иностранные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стандарты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ст. 33 Закона о контрактной системе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Использовать национальные стандарты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3125949"/>
                  </a:ext>
                </a:extLst>
              </a:tr>
              <a:tr h="125942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Указание на недействующие нормативные документы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(ГОСТы, </a:t>
                      </a:r>
                      <a:r>
                        <a:rPr lang="ru-RU" sz="1500" b="0" baseline="0" dirty="0" err="1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СапПиН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и т.п.)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ст. 33 Закона о контрактной системе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Проверять актуальность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нормативных документов на момент подачи заявки в ДГЗ СО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2372412"/>
                  </a:ext>
                </a:extLst>
              </a:tr>
              <a:tr h="125942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установлены:  условия остаточных сроков на момент поставки, начало течения гарантийных сроков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Ст. 6 Закона о контрактной системе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Обеспечивать защиту интересов заказчика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381015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14156" y="205137"/>
            <a:ext cx="43300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ЗАЯВКИ ЗАКАЗЧИКОВ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 ЗАКУПКАМ ИМН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Лента лицом вниз 7"/>
          <p:cNvSpPr/>
          <p:nvPr/>
        </p:nvSpPr>
        <p:spPr>
          <a:xfrm>
            <a:off x="5844209" y="0"/>
            <a:ext cx="3308791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Часть </a:t>
            </a:r>
            <a:r>
              <a:rPr lang="en-US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II </a:t>
            </a:r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«Описание объекта закупки»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63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1417033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801739"/>
              </p:ext>
            </p:extLst>
          </p:nvPr>
        </p:nvGraphicFramePr>
        <p:xfrm>
          <a:off x="390238" y="1594183"/>
          <a:ext cx="8372524" cy="5038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8692">
                  <a:extLst>
                    <a:ext uri="{9D8B030D-6E8A-4147-A177-3AD203B41FA5}">
                      <a16:colId xmlns:a16="http://schemas.microsoft.com/office/drawing/2014/main" val="177281515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  <a:gridCol w="3379232">
                  <a:extLst>
                    <a:ext uri="{9D8B030D-6E8A-4147-A177-3AD203B41FA5}">
                      <a16:colId xmlns:a16="http://schemas.microsoft.com/office/drawing/2014/main" val="3823563388"/>
                    </a:ext>
                  </a:extLst>
                </a:gridCol>
              </a:tblGrid>
              <a:tr h="646647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НАРУШЕНИЕ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КВАЛИФИКАЦИЯ НАРУШЕНИЯ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РЕКОМЕНДАЦИЯ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1145239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качестве принадлежностей к ИМН указаны самостоятельные ИМН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Приказ Минэкономразвития РФ      № 567</a:t>
                      </a:r>
                    </a:p>
                    <a:p>
                      <a:pPr algn="l"/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Рассчитывать НМЦК за каждую единицу товара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3125949"/>
                  </a:ext>
                </a:extLst>
              </a:tr>
              <a:tr h="1004770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Коммерческие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предложения от поставщиков, не являющихся поставщиками идентичных товаров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Ч. 5 ст. 22 Закона о контрактной системе</a:t>
                      </a:r>
                    </a:p>
                    <a:p>
                      <a:pPr algn="l"/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Добросовестно собирать ценовую информацию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2372412"/>
                  </a:ext>
                </a:extLst>
              </a:tr>
              <a:tr h="1176641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 использованы цены реестра контрактов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Ст. 6 Закона о контрактной системе, Приказ Минэкономразвития РФ      № 567</a:t>
                      </a:r>
                    </a:p>
                    <a:p>
                      <a:pPr algn="l"/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Всесторонне изучать функционирующий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рынок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3810153"/>
                  </a:ext>
                </a:extLst>
              </a:tr>
              <a:tr h="1004770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Во всех КП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предложен один и тот же товар (т.е. одного производителя)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Ч.3 ст. 17 Закона о защите конкуренции</a:t>
                      </a:r>
                    </a:p>
                    <a:p>
                      <a:pPr algn="l"/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Функциональные характеристики запроса должны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соответствовать товару не менее чем двух производителей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47642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52013" y="114768"/>
            <a:ext cx="47357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ЗАЯВКИ ЗАКАЗЧИКОВ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 ЗАКУПКАМ ИМН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Лента лицом вниз 7"/>
          <p:cNvSpPr/>
          <p:nvPr/>
        </p:nvSpPr>
        <p:spPr>
          <a:xfrm>
            <a:off x="6187737" y="0"/>
            <a:ext cx="2965264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Часть </a:t>
            </a:r>
            <a:r>
              <a:rPr lang="en-US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IV</a:t>
            </a:r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«Обоснование НМЦК»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2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1417033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496217"/>
              </p:ext>
            </p:extLst>
          </p:nvPr>
        </p:nvGraphicFramePr>
        <p:xfrm>
          <a:off x="390238" y="1674819"/>
          <a:ext cx="8372524" cy="4680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661">
                  <a:extLst>
                    <a:ext uri="{9D8B030D-6E8A-4147-A177-3AD203B41FA5}">
                      <a16:colId xmlns:a16="http://schemas.microsoft.com/office/drawing/2014/main" val="1772815151"/>
                    </a:ext>
                  </a:extLst>
                </a:gridCol>
                <a:gridCol w="3069431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  <a:gridCol w="2693432">
                  <a:extLst>
                    <a:ext uri="{9D8B030D-6E8A-4147-A177-3AD203B41FA5}">
                      <a16:colId xmlns:a16="http://schemas.microsoft.com/office/drawing/2014/main" val="3823563388"/>
                    </a:ext>
                  </a:extLst>
                </a:gridCol>
              </a:tblGrid>
              <a:tr h="826691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НАРУШЕНИЕ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КВАЛИФИКАЦИЯ НАРУШЕНИЯ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РЕКОМЕНДАЦИЯ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1284523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Срок ценового предложения в КП истек на момент расчета НМЦК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Ст. 22 Закона о контрактной системе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 учитывать в расчете НМЦК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3125949"/>
                  </a:ext>
                </a:extLst>
              </a:tr>
              <a:tr h="1284523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Запрос ценовой информации не содержит необходимые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сведения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ст. 6 Закона  о контрактной системе, п. 3.10 Приказа Минэкономразвития РФ   № 567</a:t>
                      </a:r>
                    </a:p>
                    <a:p>
                      <a:pPr algn="l"/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запросе указывать  информацию о товаре и условиях исполнения контракта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2372412"/>
                  </a:ext>
                </a:extLst>
              </a:tr>
              <a:tr h="1284523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КП от аффилированных лиц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Ст. 22 Закона о контрактной системе, ч. 1 ст. 17 Закона о защите конкуренции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Добросовестно исследовать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функционирующий рынок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381015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14157" y="205137"/>
            <a:ext cx="47357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ЗАЯВКИ ЗАКАЗЧИКОВ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 ЗАКУПКАМ ИМН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Лента лицом вниз 7"/>
          <p:cNvSpPr/>
          <p:nvPr/>
        </p:nvSpPr>
        <p:spPr>
          <a:xfrm>
            <a:off x="6187737" y="0"/>
            <a:ext cx="2965264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Часть </a:t>
            </a:r>
            <a:r>
              <a:rPr lang="en-US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IV</a:t>
            </a:r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«Обоснование НМЦК»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62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37146">
              <a:srgbClr val="D5DEFE"/>
            </a:gs>
            <a:gs pos="72000">
              <a:schemeClr val="accent3">
                <a:lumMod val="40000"/>
                <a:lumOff val="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-9000" y="1272504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35507" y="173328"/>
            <a:ext cx="7280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Департамент государственных закупок Свердловской области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sp>
        <p:nvSpPr>
          <p:cNvPr id="8" name="Заголовок 7"/>
          <p:cNvSpPr txBox="1">
            <a:spLocks noGrp="1"/>
          </p:cNvSpPr>
          <p:nvPr>
            <p:ph type="ctrTitle"/>
          </p:nvPr>
        </p:nvSpPr>
        <p:spPr>
          <a:xfrm>
            <a:off x="681300" y="2937935"/>
            <a:ext cx="7772400" cy="559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375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92682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56411" y="995927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581779"/>
              </p:ext>
            </p:extLst>
          </p:nvPr>
        </p:nvGraphicFramePr>
        <p:xfrm>
          <a:off x="410095" y="1128253"/>
          <a:ext cx="8344688" cy="5457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175">
                  <a:extLst>
                    <a:ext uri="{9D8B030D-6E8A-4147-A177-3AD203B41FA5}">
                      <a16:colId xmlns:a16="http://schemas.microsoft.com/office/drawing/2014/main" val="1772815151"/>
                    </a:ext>
                  </a:extLst>
                </a:gridCol>
                <a:gridCol w="5735513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</a:tblGrid>
              <a:tr h="678412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Сокращение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Содержание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505369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ЛП</a:t>
                      </a:r>
                      <a:endParaRPr lang="ru-RU" sz="12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Лекарственные препараты для медицинского</a:t>
                      </a:r>
                      <a:r>
                        <a:rPr lang="ru-RU" sz="12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применения</a:t>
                      </a:r>
                      <a:endParaRPr lang="ru-RU" sz="12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3125949"/>
                  </a:ext>
                </a:extLst>
              </a:tr>
              <a:tr h="505369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ИМН</a:t>
                      </a:r>
                      <a:endParaRPr lang="ru-RU" sz="12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Изделия медицинского</a:t>
                      </a:r>
                      <a:r>
                        <a:rPr lang="ru-RU" sz="12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назначения</a:t>
                      </a:r>
                      <a:endParaRPr lang="ru-RU" sz="12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2372412"/>
                  </a:ext>
                </a:extLst>
              </a:tr>
              <a:tr h="558322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Закон о контрактной системе</a:t>
                      </a:r>
                      <a:endParaRPr lang="ru-RU" sz="12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Федеральный закон от 05.04.2013 № 44-ФЗ «О контрактной системе в сфере закупок товаров, работ, услуг для обеспечения государственных и муниципальных нужд»</a:t>
                      </a:r>
                      <a:endParaRPr lang="ru-RU" sz="12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527048"/>
                  </a:ext>
                </a:extLst>
              </a:tr>
              <a:tr h="5053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Постановление 1665-пп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Постановление Правительства Свердловской области от 27.12.2013 № 1665-ПП «О наделении полномочиями на определение поставщиков (подрядчиков, исполнителей) Департамента государственных закупок Свердловской области и утверждении Порядка взаимодействия Департамента государственных закупок Свердловской области и заказчиков Свердловской области в сфере закупок товаров, работ, услуг для нужд Свердловской области»</a:t>
                      </a:r>
                      <a:endParaRPr lang="ru-RU" sz="12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4262442"/>
                  </a:ext>
                </a:extLst>
              </a:tr>
              <a:tr h="5053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Приказ ДГЗ СО № 08-ОД от 07.02.2020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Приказ Департамента государственных закупок Свердловской области № 8-ОД от 07.02.2020 «Об утверждении форм документов»</a:t>
                      </a:r>
                      <a:endParaRPr lang="ru-RU" sz="12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1184040"/>
                  </a:ext>
                </a:extLst>
              </a:tr>
              <a:tr h="5053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ПГ</a:t>
                      </a:r>
                    </a:p>
                    <a:p>
                      <a:pPr algn="l"/>
                      <a:endParaRPr lang="ru-RU" sz="12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План-график</a:t>
                      </a:r>
                    </a:p>
                    <a:p>
                      <a:pPr algn="l"/>
                      <a:endParaRPr lang="ru-RU" sz="12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3810153"/>
                  </a:ext>
                </a:extLst>
              </a:tr>
              <a:tr h="505369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Инструкция</a:t>
                      </a:r>
                      <a:r>
                        <a:rPr lang="ru-RU" sz="12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endParaRPr lang="ru-RU" sz="12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Инструкция по заполнению заявки на участие в закупке</a:t>
                      </a:r>
                      <a:endParaRPr lang="ru-RU" sz="12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109457"/>
                  </a:ext>
                </a:extLst>
              </a:tr>
              <a:tr h="505369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РУ</a:t>
                      </a:r>
                      <a:endParaRPr lang="ru-RU" sz="12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Регистрационное удостоверение</a:t>
                      </a:r>
                      <a:endParaRPr lang="ru-RU" sz="12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8033349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14156" y="205137"/>
            <a:ext cx="5881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Использованные сокращения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1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56411" y="995927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828503"/>
              </p:ext>
            </p:extLst>
          </p:nvPr>
        </p:nvGraphicFramePr>
        <p:xfrm>
          <a:off x="410095" y="1128253"/>
          <a:ext cx="8344688" cy="5191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175">
                  <a:extLst>
                    <a:ext uri="{9D8B030D-6E8A-4147-A177-3AD203B41FA5}">
                      <a16:colId xmlns:a16="http://schemas.microsoft.com/office/drawing/2014/main" val="1772815151"/>
                    </a:ext>
                  </a:extLst>
                </a:gridCol>
                <a:gridCol w="5735513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</a:tblGrid>
              <a:tr h="678412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Сокращение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Содержание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5053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Постановление № 1380</a:t>
                      </a:r>
                    </a:p>
                    <a:p>
                      <a:pPr algn="l"/>
                      <a:endParaRPr lang="ru-RU" sz="11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Постановление Правительства РФ от 15.11.2017 № 1380</a:t>
                      </a:r>
                    </a:p>
                    <a:p>
                      <a:pPr algn="l"/>
                      <a:r>
                        <a:rPr lang="ru-RU" sz="11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«Об особенностях описания лекарственных препаратов для медицинского применения, являющихся объектом закупки для обеспечения государственных и муниципальных нужд»</a:t>
                      </a:r>
                    </a:p>
                    <a:p>
                      <a:pPr algn="l"/>
                      <a:endParaRPr lang="ru-RU" sz="11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3125949"/>
                  </a:ext>
                </a:extLst>
              </a:tr>
              <a:tr h="5053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Постановление №145</a:t>
                      </a:r>
                      <a:endParaRPr lang="ru-RU" sz="1100" b="0" dirty="0" smtClean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  <a:p>
                      <a:pPr algn="l"/>
                      <a:endParaRPr lang="ru-RU" sz="11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Постановление Правительства РФ от 08.02.2017 № 145</a:t>
                      </a:r>
                    </a:p>
                    <a:p>
                      <a:pPr algn="l"/>
                      <a:r>
                        <a:rPr lang="ru-RU" sz="11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«Об утверждении Правил формирования и ведения в единой информационной системе в сфере закупок каталога товаров, работ, услуг для обеспечения государственных и муниципальных нужд и Правил использования каталога товаров, работ, услуг для обеспечения государственных и муниципальных нужд»</a:t>
                      </a:r>
                    </a:p>
                    <a:p>
                      <a:pPr algn="l"/>
                      <a:endParaRPr lang="ru-RU" sz="11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2372412"/>
                  </a:ext>
                </a:extLst>
              </a:tr>
              <a:tr h="5583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Приказ Минздрава РФ № 1064н</a:t>
                      </a:r>
                    </a:p>
                    <a:p>
                      <a:pPr algn="l"/>
                      <a:endParaRPr lang="ru-RU" sz="12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Приказ Минздрава России от 19.12.2019 № 1064н</a:t>
                      </a:r>
                    </a:p>
                    <a:p>
                      <a:pPr algn="l"/>
                      <a:r>
                        <a:rPr lang="ru-RU" sz="11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«Об утверждении Порядка определения начальной (максимальной) цены контракта, цены контракта, заключаемого с единственным поставщиком (подрядчиком, исполнителем), начальной цены единицы товара, работы, услуги при осуществлении закупок лекарственных препаратов для медицинского применения»</a:t>
                      </a:r>
                    </a:p>
                    <a:p>
                      <a:pPr algn="l"/>
                      <a:endParaRPr lang="ru-RU" sz="11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527048"/>
                  </a:ext>
                </a:extLst>
              </a:tr>
              <a:tr h="5053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Закон о защите конкуренции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Федеральный закон от 26.07.2006 № 135-ФЗ «О защите конкуренции»</a:t>
                      </a:r>
                    </a:p>
                    <a:p>
                      <a:pPr algn="l"/>
                      <a:endParaRPr lang="ru-RU" sz="12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4262442"/>
                  </a:ext>
                </a:extLst>
              </a:tr>
              <a:tr h="5053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Приказ Минэкономразвития России № 567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Приказ Минэкономразвития России от 02.10.2013 № 567</a:t>
                      </a:r>
                    </a:p>
                    <a:p>
                      <a:pPr algn="l"/>
                      <a:r>
                        <a:rPr lang="ru-RU" sz="12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«Об утверждении Методических рекомендаций по применению методов определения начальной (максимальной) цены контракта, цены контракта, заключаемого с единственным поставщиком (подрядчиком, исполнителем)»</a:t>
                      </a:r>
                    </a:p>
                    <a:p>
                      <a:pPr algn="l"/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118404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14156" y="205137"/>
            <a:ext cx="5881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Использованные сокращения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13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1417033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478198"/>
              </p:ext>
            </p:extLst>
          </p:nvPr>
        </p:nvGraphicFramePr>
        <p:xfrm>
          <a:off x="390238" y="1674822"/>
          <a:ext cx="8372524" cy="4738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025">
                  <a:extLst>
                    <a:ext uri="{9D8B030D-6E8A-4147-A177-3AD203B41FA5}">
                      <a16:colId xmlns:a16="http://schemas.microsoft.com/office/drawing/2014/main" val="1772815151"/>
                    </a:ext>
                  </a:extLst>
                </a:gridCol>
                <a:gridCol w="2538663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  <a:gridCol w="3456836">
                  <a:extLst>
                    <a:ext uri="{9D8B030D-6E8A-4147-A177-3AD203B41FA5}">
                      <a16:colId xmlns:a16="http://schemas.microsoft.com/office/drawing/2014/main" val="3823563388"/>
                    </a:ext>
                  </a:extLst>
                </a:gridCol>
              </a:tblGrid>
              <a:tr h="669946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НАРУШЕНИЕ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КВАЛИФИКАЦИЯ НАРУШЕНИЯ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РЕКОМЕНДАЦИЯ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151354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составе заявки нет: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 утвержденной документации,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 подтверждения полномочий утвердившего лица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ч. 4 ст. 59 Закона о контрактной системе, </a:t>
                      </a:r>
                    </a:p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ч.2 п. 6 Постановления 1665-пп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 обеспечить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наличие в заявке сканированной копии утвержденной документации,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 подтвердить полномочия лица, утвердившего документацию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3125949"/>
                  </a:ext>
                </a:extLst>
              </a:tr>
              <a:tr h="151354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Использованы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неактуальные формы</a:t>
                      </a: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документации 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ч.2 п. 6 Постановления 1665-пп,</a:t>
                      </a:r>
                    </a:p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Приказ ДГЗ СО № 08-ОД от 07.02.2020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 проверять актуальность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форм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 Часть </a:t>
                      </a:r>
                      <a:r>
                        <a:rPr lang="en-US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I «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Общая часть» формировать автоматически посредством Информационной системы с обязательным использованием справочников  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2372412"/>
                  </a:ext>
                </a:extLst>
              </a:tr>
              <a:tr h="1040971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Наименование объекта закупки в ПГ не соответствует сведениям документации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ст. 6, ч. 10 ст. 16 Закона о контрактной системе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обеспечить точное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соответствие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381015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14156" y="205137"/>
            <a:ext cx="58817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ОБЩИЕ РЕКОМЕНДАЦИИ И ЗАМЕЧАНИЯ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14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1417033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919250"/>
              </p:ext>
            </p:extLst>
          </p:nvPr>
        </p:nvGraphicFramePr>
        <p:xfrm>
          <a:off x="390238" y="1754833"/>
          <a:ext cx="8372524" cy="4520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1927">
                  <a:extLst>
                    <a:ext uri="{9D8B030D-6E8A-4147-A177-3AD203B41FA5}">
                      <a16:colId xmlns:a16="http://schemas.microsoft.com/office/drawing/2014/main" val="1772815151"/>
                    </a:ext>
                  </a:extLst>
                </a:gridCol>
                <a:gridCol w="2335696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  <a:gridCol w="3514901">
                  <a:extLst>
                    <a:ext uri="{9D8B030D-6E8A-4147-A177-3AD203B41FA5}">
                      <a16:colId xmlns:a16="http://schemas.microsoft.com/office/drawing/2014/main" val="3823563388"/>
                    </a:ext>
                  </a:extLst>
                </a:gridCol>
              </a:tblGrid>
              <a:tr h="752241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НАРУШЕНИЕ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КВАЛИФИКАЦИЯ НАРУШЕНИЯ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РЕКОМЕНДАЦИЯ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1168841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Указание товарного знака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наименовании объекта закупки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ст.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33 Закона о контрактной системе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наименовании объекта закупки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товарные знаки не указывать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2372412"/>
                  </a:ext>
                </a:extLst>
              </a:tr>
              <a:tr h="1430314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Несоответствие сведений Информационной карточки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заявки сведениям документации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ст. 42 Закона о контрактной системе, </a:t>
                      </a:r>
                    </a:p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ч.2 п. 6 Постановления 1665-пп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Перепроверять перед отправкой в ДГЗ СО соответствие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сведений Информационной карточки и документации; а также единообразное их указание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3810153"/>
                  </a:ext>
                </a:extLst>
              </a:tr>
              <a:tr h="1168841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Ответ заказчика подписан лицом, чьи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полномочия не подтверждены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Ч. 10 п. 2 постановления 1665-пп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состав заявки прикладывать документ, подтверждающий право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подписывать ответы заказчика в ДГЗ СО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47642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14156" y="205137"/>
            <a:ext cx="58817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ОБЩИЕ РЕКОМЕНДАЦИИ И ЗАМЕЧАНИЯ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43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71021" y="1146141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66433"/>
              </p:ext>
            </p:extLst>
          </p:nvPr>
        </p:nvGraphicFramePr>
        <p:xfrm>
          <a:off x="346603" y="1323291"/>
          <a:ext cx="8442290" cy="5244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1502">
                  <a:extLst>
                    <a:ext uri="{9D8B030D-6E8A-4147-A177-3AD203B41FA5}">
                      <a16:colId xmlns:a16="http://schemas.microsoft.com/office/drawing/2014/main" val="1772815151"/>
                    </a:ext>
                  </a:extLst>
                </a:gridCol>
                <a:gridCol w="1902316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  <a:gridCol w="3628472">
                  <a:extLst>
                    <a:ext uri="{9D8B030D-6E8A-4147-A177-3AD203B41FA5}">
                      <a16:colId xmlns:a16="http://schemas.microsoft.com/office/drawing/2014/main" val="3823563388"/>
                    </a:ext>
                  </a:extLst>
                </a:gridCol>
              </a:tblGrid>
              <a:tr h="509566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НАРУШЕНИЕ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КВАЛИФИКАЦИЯ НАРУШЕНИЯ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РЕКОМЕНДАЦИЯ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13151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Некорректное указание сведений (ссылки на документацию)</a:t>
                      </a:r>
                      <a:r>
                        <a:rPr lang="ru-RU" sz="14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lang="ru-RU" sz="14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Части </a:t>
                      </a:r>
                      <a:r>
                        <a:rPr lang="en-US" sz="14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I </a:t>
                      </a:r>
                      <a:r>
                        <a:rPr lang="ru-RU" sz="14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«Общая часть»</a:t>
                      </a:r>
                      <a:endParaRPr lang="ru-RU" sz="14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ст. 7 Закона о контрактной системе</a:t>
                      </a:r>
                      <a:endParaRPr lang="ru-RU" sz="14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Перепроверять перед отправкой в ДГЗ СО соответствие</a:t>
                      </a:r>
                      <a:r>
                        <a:rPr lang="ru-RU" sz="14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сведений </a:t>
                      </a:r>
                      <a:r>
                        <a:rPr lang="ru-RU" sz="14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Части </a:t>
                      </a:r>
                      <a:r>
                        <a:rPr lang="en-US" sz="14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I </a:t>
                      </a:r>
                      <a:r>
                        <a:rPr lang="ru-RU" sz="14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«Общая часть»</a:t>
                      </a:r>
                      <a:r>
                        <a:rPr lang="ru-RU" sz="14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; а также единообразное их указание (наименований частей документации, условий закупки и т.д.)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  <a:p>
                      <a:pPr algn="l"/>
                      <a:endParaRPr lang="ru-RU" sz="14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3125949"/>
                  </a:ext>
                </a:extLst>
              </a:tr>
              <a:tr h="157116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 Не</a:t>
                      </a:r>
                      <a:r>
                        <a:rPr lang="ru-RU" sz="14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установление требований к участнику закупки о наличии лицензии, </a:t>
                      </a:r>
                    </a:p>
                    <a:p>
                      <a:pPr algn="l"/>
                      <a:r>
                        <a:rPr lang="ru-RU" sz="14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 указание не всех (излишних)  лицензируемых видов деятельности</a:t>
                      </a:r>
                      <a:endParaRPr lang="ru-RU" sz="14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Федеральный закон от 04.05.2011 № 99-ФЗ</a:t>
                      </a:r>
                    </a:p>
                    <a:p>
                      <a:pPr algn="l"/>
                      <a:r>
                        <a:rPr lang="ru-RU" sz="14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«О лицензировании отдельных видов деятельности»</a:t>
                      </a:r>
                    </a:p>
                    <a:p>
                      <a:pPr algn="l"/>
                      <a:endParaRPr lang="ru-RU" sz="14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Перепроверять перед отправкой в ДГЗ СО соответствие требований  потребности заказчика и видам деятельности (в Постановлении Правительства РФ)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2372412"/>
                  </a:ext>
                </a:extLst>
              </a:tr>
              <a:tr h="8766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Размер обеспечения</a:t>
                      </a:r>
                      <a:r>
                        <a:rPr lang="ru-RU" sz="14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исполнения контракта установлен от НМЦК в закупке для СМП и СОНКО</a:t>
                      </a:r>
                      <a:endParaRPr lang="ru-RU" sz="14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Ч. 6 ст. 96 Закона о контрактной системе</a:t>
                      </a:r>
                      <a:endParaRPr lang="ru-RU" sz="14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Часть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I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формировать</a:t>
                      </a:r>
                      <a:r>
                        <a:rPr lang="ru-RU" sz="14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автоматически, указывать «….% от цены, по которой заключается контракт».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3810153"/>
                  </a:ext>
                </a:extLst>
              </a:tr>
              <a:tr h="87667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Сроки процедур указаны не в соответствии с письмом ДГЗСО от 27.06.2019 №23-01-80/1449</a:t>
                      </a:r>
                      <a:endParaRPr lang="ru-RU" sz="14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П. 6 Постановления  № 1665-пп</a:t>
                      </a:r>
                      <a:endParaRPr lang="ru-RU" sz="14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Использовать автоматический расчетчик дат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104322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372113" y="192034"/>
            <a:ext cx="51352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ОБЩИЕ РЕКОМЕНДАЦИИ И ЗАМЕЧАНИЯ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Лента лицом вниз 8"/>
          <p:cNvSpPr/>
          <p:nvPr/>
        </p:nvSpPr>
        <p:spPr>
          <a:xfrm>
            <a:off x="6232125" y="0"/>
            <a:ext cx="2920876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Часть </a:t>
            </a:r>
            <a:r>
              <a:rPr lang="en-US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I</a:t>
            </a:r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«Общая часть»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95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1417033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042770"/>
              </p:ext>
            </p:extLst>
          </p:nvPr>
        </p:nvGraphicFramePr>
        <p:xfrm>
          <a:off x="390238" y="1674823"/>
          <a:ext cx="8372524" cy="4894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661">
                  <a:extLst>
                    <a:ext uri="{9D8B030D-6E8A-4147-A177-3AD203B41FA5}">
                      <a16:colId xmlns:a16="http://schemas.microsoft.com/office/drawing/2014/main" val="1772815151"/>
                    </a:ext>
                  </a:extLst>
                </a:gridCol>
                <a:gridCol w="2450990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  <a:gridCol w="3311873">
                  <a:extLst>
                    <a:ext uri="{9D8B030D-6E8A-4147-A177-3AD203B41FA5}">
                      <a16:colId xmlns:a16="http://schemas.microsoft.com/office/drawing/2014/main" val="3823563388"/>
                    </a:ext>
                  </a:extLst>
                </a:gridCol>
              </a:tblGrid>
              <a:tr h="678412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НАРУШЕНИЕ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КВАЛИФИКАЦИЯ НАРУШЕНИЯ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РЕКОМЕНДАЦИЯ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105412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 указаны все условия поставки в отношении форм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«картридж», «шприц-ручка»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п.3 Постановления № 1380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Учитывать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ВСЕ формы выпуска ЛП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3125949"/>
                  </a:ext>
                </a:extLst>
              </a:tr>
              <a:tr h="105412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При закупке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многокомпонентных ЛП не указана возможность поставки однокомпонентных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п.3 Постановления № 1380</a:t>
                      </a:r>
                    </a:p>
                    <a:p>
                      <a:pPr algn="l"/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Указывать (при наличии однокомпонентных)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2372412"/>
                  </a:ext>
                </a:extLst>
              </a:tr>
              <a:tr h="105412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 соответствие сведениям КТРУ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п.6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ст. 23 Закона о контрактной системе, п. 4 Постановления №145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Применять обязательные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характеристики КТРУ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3810153"/>
                  </a:ext>
                </a:extLst>
              </a:tr>
              <a:tr h="105412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Установлено требование об объеме первичной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упаковки 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п. 5 Постановления № 1380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 указывать требование </a:t>
                      </a: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об объеме первичной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упаковки (за исключением раствора для </a:t>
                      </a:r>
                      <a:r>
                        <a:rPr lang="ru-RU" sz="1500" b="0" baseline="0" dirty="0" err="1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инфузий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)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47642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14156" y="205137"/>
            <a:ext cx="44782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ЗАЯВКИ ЗАКАЗЧИКОВ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 ЗАКУПКАМ ЛП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Лента лицом вниз 7"/>
          <p:cNvSpPr/>
          <p:nvPr/>
        </p:nvSpPr>
        <p:spPr>
          <a:xfrm>
            <a:off x="5859263" y="0"/>
            <a:ext cx="3293738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Часть </a:t>
            </a:r>
            <a:r>
              <a:rPr lang="en-US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II </a:t>
            </a:r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«Описание объекта закупки»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29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1417033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474341"/>
              </p:ext>
            </p:extLst>
          </p:nvPr>
        </p:nvGraphicFramePr>
        <p:xfrm>
          <a:off x="479015" y="1970465"/>
          <a:ext cx="8372524" cy="4343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661">
                  <a:extLst>
                    <a:ext uri="{9D8B030D-6E8A-4147-A177-3AD203B41FA5}">
                      <a16:colId xmlns:a16="http://schemas.microsoft.com/office/drawing/2014/main" val="1772815151"/>
                    </a:ext>
                  </a:extLst>
                </a:gridCol>
                <a:gridCol w="2589371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  <a:gridCol w="3173492">
                  <a:extLst>
                    <a:ext uri="{9D8B030D-6E8A-4147-A177-3AD203B41FA5}">
                      <a16:colId xmlns:a16="http://schemas.microsoft.com/office/drawing/2014/main" val="3823563388"/>
                    </a:ext>
                  </a:extLst>
                </a:gridCol>
              </a:tblGrid>
              <a:tr h="756877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НАРУШЕНИЕ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КВАЛИФИКАЦИЯ НАРУШЕНИЯ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РЕКОМЕНДАЦИЯ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1176044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Применение оптовых надбавок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(с НМЦК свыше 10 млн. рублей)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П. 10 Приказа Минздрава РФ № 1064н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Соблюдать условие </a:t>
                      </a:r>
                      <a:r>
                        <a:rPr lang="ru-RU" sz="1500" b="0" kern="1200" dirty="0" err="1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непревышения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цены единицы ЛП над ценой, определенной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тарифным методом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3125949"/>
                  </a:ext>
                </a:extLst>
              </a:tr>
              <a:tr h="1176044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 указана причина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неприменения </a:t>
                      </a:r>
                      <a:r>
                        <a:rPr lang="ru-RU" sz="1500" b="0" baseline="0" dirty="0" err="1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референтной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цены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П. 6 Приказа Минздрава РФ № 1064н</a:t>
                      </a:r>
                    </a:p>
                    <a:p>
                      <a:pPr algn="l"/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Указывать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причину неприменения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2372412"/>
                  </a:ext>
                </a:extLst>
              </a:tr>
              <a:tr h="1232593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При расчете средневзвешенной цены использованы цены контрактов,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исполненных более 12 месяцев назад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П. 5 Приказа Минздрава РФ № 1064н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Учитывать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цены контрактов за 12 месяцев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381015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14157" y="205137"/>
            <a:ext cx="47357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ЗАЯВКИ ЗАКАЗЧИКОВ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 ЗАКУПКАМ ЛП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Лента лицом вниз 7"/>
          <p:cNvSpPr/>
          <p:nvPr/>
        </p:nvSpPr>
        <p:spPr>
          <a:xfrm>
            <a:off x="6249881" y="0"/>
            <a:ext cx="2903119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Часть </a:t>
            </a:r>
            <a:r>
              <a:rPr lang="en-US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IV</a:t>
            </a:r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«Обоснование НМЦК»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88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1417033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805525"/>
              </p:ext>
            </p:extLst>
          </p:nvPr>
        </p:nvGraphicFramePr>
        <p:xfrm>
          <a:off x="390238" y="1674821"/>
          <a:ext cx="8372524" cy="4485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661">
                  <a:extLst>
                    <a:ext uri="{9D8B030D-6E8A-4147-A177-3AD203B41FA5}">
                      <a16:colId xmlns:a16="http://schemas.microsoft.com/office/drawing/2014/main" val="1772815151"/>
                    </a:ext>
                  </a:extLst>
                </a:gridCol>
                <a:gridCol w="2589371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  <a:gridCol w="3173492">
                  <a:extLst>
                    <a:ext uri="{9D8B030D-6E8A-4147-A177-3AD203B41FA5}">
                      <a16:colId xmlns:a16="http://schemas.microsoft.com/office/drawing/2014/main" val="3823563388"/>
                    </a:ext>
                  </a:extLst>
                </a:gridCol>
              </a:tblGrid>
              <a:tr h="769725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НАРУШЕНИЕ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КВАЛИФИКАЦИЯ НАРУШЕНИЯ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РЕКОМЕНДАЦИЯ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1266320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 приложены документы и(или) информация  - источник расчета НМЦК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Ч. 4 п. 7 Постановления 1665-пп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Подтверждать все источники информации, используемые для расчета НМЦК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125949"/>
                  </a:ext>
                </a:extLst>
              </a:tr>
              <a:tr h="1196009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Некорректно указаны (не указаны)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реквизиты (сведения) контрактов, коммерческих предложений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Ч. 4 п. 7 Постановления 1665-пп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Указывать корректно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2372412"/>
                  </a:ext>
                </a:extLst>
              </a:tr>
              <a:tr h="1253517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Сведения запроса ценовой информации не соответствуют Части </a:t>
                      </a:r>
                      <a:r>
                        <a:rPr lang="en-US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II</a:t>
                      </a: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«Описание объекта закупки»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П. 3.10 Приказа Минэкономразвития РФ      № 567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Соблюдать соответствие запроса Части </a:t>
                      </a:r>
                      <a:r>
                        <a:rPr lang="en-US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II </a:t>
                      </a: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«Описание объекта закупки»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381015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14157" y="205137"/>
            <a:ext cx="47357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ЗАЯВКИ ЗАКАЗЧИКОВ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 ЗАКУПКАМ ЛП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Лента лицом вниз 7"/>
          <p:cNvSpPr/>
          <p:nvPr/>
        </p:nvSpPr>
        <p:spPr>
          <a:xfrm>
            <a:off x="6249881" y="0"/>
            <a:ext cx="2903119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Часть </a:t>
            </a:r>
            <a:r>
              <a:rPr lang="en-US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IV</a:t>
            </a:r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«Обоснование НМЦК»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54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1417033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72113" y="192034"/>
            <a:ext cx="51352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ОБЩИЕ РЕКОМЕНДАЦИИ И ЗАМЕЧАНИЯ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ИМН)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248876"/>
              </p:ext>
            </p:extLst>
          </p:nvPr>
        </p:nvGraphicFramePr>
        <p:xfrm>
          <a:off x="390238" y="1674823"/>
          <a:ext cx="8372524" cy="4640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1632">
                  <a:extLst>
                    <a:ext uri="{9D8B030D-6E8A-4147-A177-3AD203B41FA5}">
                      <a16:colId xmlns:a16="http://schemas.microsoft.com/office/drawing/2014/main" val="1772815151"/>
                    </a:ext>
                  </a:extLst>
                </a:gridCol>
                <a:gridCol w="2380658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  <a:gridCol w="2850234">
                  <a:extLst>
                    <a:ext uri="{9D8B030D-6E8A-4147-A177-3AD203B41FA5}">
                      <a16:colId xmlns:a16="http://schemas.microsoft.com/office/drawing/2014/main" val="3823563388"/>
                    </a:ext>
                  </a:extLst>
                </a:gridCol>
              </a:tblGrid>
              <a:tr h="626074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НАРУШЕНИЕ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КВАЛИФИКАЦИЯ НАРУШЕНИЯ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РЕКОМЕНДАЦИЯ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1350170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Установлены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ограничения по перечню 1 Постановления Правительства РФ № 102 (при этом не совпадает наименование медицинского изделия)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Примечание к Перечню 1 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Постановления Правительства РФ № 102 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Устанавливать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ограничения при условии совпадения и кода ОКПД2 и наименования товара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3125949"/>
                  </a:ext>
                </a:extLst>
              </a:tr>
              <a:tr h="972803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Включение в одну закупку ИМН в отношении которых установлен национальный режим и нет 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Ст. 14 Закона о контрактной системе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 объединять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2372412"/>
                  </a:ext>
                </a:extLst>
              </a:tr>
              <a:tr h="972803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 установлен размер обеспечения гарантийных обязательств: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 при закупке новых машин и оборудования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 при установлении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в контракте требований предоставления гарантий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Ч. 4 ст. 33 Закона о контрактной системе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Устанавливать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в соответствии с Законом о контрактной системе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3810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30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1417033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998605"/>
              </p:ext>
            </p:extLst>
          </p:nvPr>
        </p:nvGraphicFramePr>
        <p:xfrm>
          <a:off x="390238" y="1674823"/>
          <a:ext cx="8372524" cy="4886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661">
                  <a:extLst>
                    <a:ext uri="{9D8B030D-6E8A-4147-A177-3AD203B41FA5}">
                      <a16:colId xmlns:a16="http://schemas.microsoft.com/office/drawing/2014/main" val="1772815151"/>
                    </a:ext>
                  </a:extLst>
                </a:gridCol>
                <a:gridCol w="2476562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  <a:gridCol w="3286301">
                  <a:extLst>
                    <a:ext uri="{9D8B030D-6E8A-4147-A177-3AD203B41FA5}">
                      <a16:colId xmlns:a16="http://schemas.microsoft.com/office/drawing/2014/main" val="3823563388"/>
                    </a:ext>
                  </a:extLst>
                </a:gridCol>
              </a:tblGrid>
              <a:tr h="764955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НАРУШЕНИЕ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КВАЛИФИКАЦИЯ НАРУШЕНИЯ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РЕКОМЕНДАЦИЯ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1391913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соблюдены правила использования КТРУ 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err="1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п.п</a:t>
                      </a: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. 4-6 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Постановления №145</a:t>
                      </a:r>
                      <a:endParaRPr lang="ru-RU" sz="1500" b="0" dirty="0" smtClean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  <a:p>
                      <a:pPr algn="l"/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Наименование товара, обязательные характеристики указывать в соответствии с КТРУ;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При указании дополнительных   характеристик - обоснование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3125949"/>
                  </a:ext>
                </a:extLst>
              </a:tr>
              <a:tr h="1494911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Не указаны все характеристики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ГОСТ(а) об установлении требований к техническому заданию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Приказ,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утвердивший ГОСТ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Обязательные характеристики (их содержание) указывать в соответствии с ГОСТ;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При указании дополнительных   характеристик - обоснование</a:t>
                      </a:r>
                      <a:endParaRPr lang="ru-RU" sz="1500" b="0" kern="1200" dirty="0" smtClean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2372412"/>
                  </a:ext>
                </a:extLst>
              </a:tr>
              <a:tr h="1194642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Использование знаков символов, не указанных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в Инструкции 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Введение в заблуждение участников закупки относительно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потребности заказчика, ст. 7 Закона о контрактной системе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«и», «;», «,» - при необходимости перечислить все значения;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«и/или», «или», «либо», «/» - при необходимости указать одно или несколько значений показателя.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381015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14156" y="205137"/>
            <a:ext cx="43300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ЗАЯВКИ ЗАКАЗЧИКОВ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 ЗАКУПКАМ ИМН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Лента лицом вниз 7"/>
          <p:cNvSpPr/>
          <p:nvPr/>
        </p:nvSpPr>
        <p:spPr>
          <a:xfrm>
            <a:off x="5844209" y="0"/>
            <a:ext cx="3308791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Часть </a:t>
            </a:r>
            <a:r>
              <a:rPr lang="en-US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II </a:t>
            </a:r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«Описание объекта закупки»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30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5747</TotalTime>
  <Words>2101</Words>
  <Application>Microsoft Office PowerPoint</Application>
  <PresentationFormat>Экран (4:3)</PresentationFormat>
  <Paragraphs>311</Paragraphs>
  <Slides>19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Liberation Serif</vt:lpstr>
      <vt:lpstr>Times New Roman</vt:lpstr>
      <vt:lpstr>Тема Office</vt:lpstr>
      <vt:lpstr>ОСНОВНЫЕ НАРУШЕНИЯ,  ВЫЯВЛЯЕМЫЕ ДЕПАРТАМЕНТОМ ГОСУДАРСТВЕННЫХ ЗАКУПОК СВЕРДЛОВСКОЙ ОБЛАСТИ ПРИ РАССМОТРЕНИИ ЗАЯВОК ЗАКАЗЧИКОВ ПО ЗАКУПКАМ ЛЕКАРСТВЕННЫХ ПРЕПАРАТОВ И ИЗДЕЛИЙ МЕДИЦИНСКОГО НАЗНАЧЕНИЯ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Практика рассмотрения заявок на определение поставщика (подрядчика, исполнителя) и типичные нарушения законодательства в сфере закупок и защиты конкуренции   Главный специалист отдела регулирования в сфере закупок Департамента государственных закупок Свердловской области  Тараскина Алена Владиславовна</dc:title>
  <dc:creator>Тараскина Алёна Владиславовна</dc:creator>
  <cp:lastModifiedBy>Чеснова Наталья Владимировна</cp:lastModifiedBy>
  <cp:revision>404</cp:revision>
  <cp:lastPrinted>2020-03-02T15:58:00Z</cp:lastPrinted>
  <dcterms:created xsi:type="dcterms:W3CDTF">2018-10-23T04:46:21Z</dcterms:created>
  <dcterms:modified xsi:type="dcterms:W3CDTF">2020-03-03T03:34:04Z</dcterms:modified>
</cp:coreProperties>
</file>